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6858000" cy="9144000" type="screen4x3"/>
  <p:notesSz cx="92964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64" d="100"/>
          <a:sy n="64" d="100"/>
        </p:scale>
        <p:origin x="264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6347" y="0"/>
            <a:ext cx="4028440" cy="344488"/>
          </a:xfrm>
          <a:prstGeom prst="rect">
            <a:avLst/>
          </a:prstGeom>
        </p:spPr>
        <p:txBody>
          <a:bodyPr vert="horz" lIns="91440" tIns="45720" rIns="91440" bIns="45720" rtlCol="0"/>
          <a:lstStyle>
            <a:lvl1pPr algn="r">
              <a:defRPr sz="1200"/>
            </a:lvl1pPr>
          </a:lstStyle>
          <a:p>
            <a:fld id="{934272BB-3022-49BA-AB56-4CA2ED8DEC68}" type="datetimeFigureOut">
              <a:rPr lang="en-US" smtClean="0"/>
              <a:t>10/25/2018</a:t>
            </a:fld>
            <a:endParaRPr lang="en-US"/>
          </a:p>
        </p:txBody>
      </p:sp>
      <p:sp>
        <p:nvSpPr>
          <p:cNvPr id="4" name="Slide Image Placeholder 3"/>
          <p:cNvSpPr>
            <a:spLocks noGrp="1" noRot="1" noChangeAspect="1"/>
          </p:cNvSpPr>
          <p:nvPr>
            <p:ph type="sldImg" idx="2"/>
          </p:nvPr>
        </p:nvSpPr>
        <p:spPr>
          <a:xfrm>
            <a:off x="3779838" y="857250"/>
            <a:ext cx="1736725"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29640" y="3300414"/>
            <a:ext cx="7437120" cy="27003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4"/>
            <a:ext cx="402844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6347" y="6513514"/>
            <a:ext cx="4028440" cy="344487"/>
          </a:xfrm>
          <a:prstGeom prst="rect">
            <a:avLst/>
          </a:prstGeom>
        </p:spPr>
        <p:txBody>
          <a:bodyPr vert="horz" lIns="91440" tIns="45720" rIns="91440" bIns="45720" rtlCol="0" anchor="b"/>
          <a:lstStyle>
            <a:lvl1pPr algn="r">
              <a:defRPr sz="1200"/>
            </a:lvl1pPr>
          </a:lstStyle>
          <a:p>
            <a:fld id="{C605F99A-E733-4E79-86B6-D03D8ABAF7E3}" type="slidenum">
              <a:rPr lang="en-US" smtClean="0"/>
              <a:t>‹#›</a:t>
            </a:fld>
            <a:endParaRPr lang="en-US"/>
          </a:p>
        </p:txBody>
      </p:sp>
    </p:spTree>
    <p:extLst>
      <p:ext uri="{BB962C8B-B14F-4D97-AF65-F5344CB8AC3E}">
        <p14:creationId xmlns:p14="http://schemas.microsoft.com/office/powerpoint/2010/main" val="1033657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for the school webpage.</a:t>
            </a:r>
          </a:p>
        </p:txBody>
      </p:sp>
      <p:sp>
        <p:nvSpPr>
          <p:cNvPr id="4" name="Slide Number Placeholder 3"/>
          <p:cNvSpPr>
            <a:spLocks noGrp="1"/>
          </p:cNvSpPr>
          <p:nvPr>
            <p:ph type="sldNum" sz="quarter" idx="10"/>
          </p:nvPr>
        </p:nvSpPr>
        <p:spPr/>
        <p:txBody>
          <a:bodyPr/>
          <a:lstStyle/>
          <a:p>
            <a:fld id="{C605F99A-E733-4E79-86B6-D03D8ABAF7E3}" type="slidenum">
              <a:rPr lang="en-US" smtClean="0"/>
              <a:t>1</a:t>
            </a:fld>
            <a:endParaRPr lang="en-US"/>
          </a:p>
        </p:txBody>
      </p:sp>
    </p:spTree>
    <p:extLst>
      <p:ext uri="{BB962C8B-B14F-4D97-AF65-F5344CB8AC3E}">
        <p14:creationId xmlns:p14="http://schemas.microsoft.com/office/powerpoint/2010/main" val="1674479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18A79A9-CDD6-460A-9C0C-20B70BA268B1}"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4F9EE-FF5D-404F-9F0B-C6A2064A9CE1}" type="slidenum">
              <a:rPr lang="en-US" smtClean="0"/>
              <a:t>‹#›</a:t>
            </a:fld>
            <a:endParaRPr lang="en-US"/>
          </a:p>
        </p:txBody>
      </p:sp>
    </p:spTree>
    <p:extLst>
      <p:ext uri="{BB962C8B-B14F-4D97-AF65-F5344CB8AC3E}">
        <p14:creationId xmlns:p14="http://schemas.microsoft.com/office/powerpoint/2010/main" val="1188034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8A79A9-CDD6-460A-9C0C-20B70BA268B1}"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4F9EE-FF5D-404F-9F0B-C6A2064A9CE1}" type="slidenum">
              <a:rPr lang="en-US" smtClean="0"/>
              <a:t>‹#›</a:t>
            </a:fld>
            <a:endParaRPr lang="en-US"/>
          </a:p>
        </p:txBody>
      </p:sp>
    </p:spTree>
    <p:extLst>
      <p:ext uri="{BB962C8B-B14F-4D97-AF65-F5344CB8AC3E}">
        <p14:creationId xmlns:p14="http://schemas.microsoft.com/office/powerpoint/2010/main" val="752418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8A79A9-CDD6-460A-9C0C-20B70BA268B1}"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4F9EE-FF5D-404F-9F0B-C6A2064A9CE1}" type="slidenum">
              <a:rPr lang="en-US" smtClean="0"/>
              <a:t>‹#›</a:t>
            </a:fld>
            <a:endParaRPr lang="en-US"/>
          </a:p>
        </p:txBody>
      </p:sp>
    </p:spTree>
    <p:extLst>
      <p:ext uri="{BB962C8B-B14F-4D97-AF65-F5344CB8AC3E}">
        <p14:creationId xmlns:p14="http://schemas.microsoft.com/office/powerpoint/2010/main" val="4071242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8A79A9-CDD6-460A-9C0C-20B70BA268B1}"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4F9EE-FF5D-404F-9F0B-C6A2064A9CE1}" type="slidenum">
              <a:rPr lang="en-US" smtClean="0"/>
              <a:t>‹#›</a:t>
            </a:fld>
            <a:endParaRPr lang="en-US"/>
          </a:p>
        </p:txBody>
      </p:sp>
    </p:spTree>
    <p:extLst>
      <p:ext uri="{BB962C8B-B14F-4D97-AF65-F5344CB8AC3E}">
        <p14:creationId xmlns:p14="http://schemas.microsoft.com/office/powerpoint/2010/main" val="727579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8A79A9-CDD6-460A-9C0C-20B70BA268B1}"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4F9EE-FF5D-404F-9F0B-C6A2064A9CE1}" type="slidenum">
              <a:rPr lang="en-US" smtClean="0"/>
              <a:t>‹#›</a:t>
            </a:fld>
            <a:endParaRPr lang="en-US"/>
          </a:p>
        </p:txBody>
      </p:sp>
    </p:spTree>
    <p:extLst>
      <p:ext uri="{BB962C8B-B14F-4D97-AF65-F5344CB8AC3E}">
        <p14:creationId xmlns:p14="http://schemas.microsoft.com/office/powerpoint/2010/main" val="2896140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18A79A9-CDD6-460A-9C0C-20B70BA268B1}" type="datetimeFigureOut">
              <a:rPr lang="en-US" smtClean="0"/>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54F9EE-FF5D-404F-9F0B-C6A2064A9CE1}" type="slidenum">
              <a:rPr lang="en-US" smtClean="0"/>
              <a:t>‹#›</a:t>
            </a:fld>
            <a:endParaRPr lang="en-US"/>
          </a:p>
        </p:txBody>
      </p:sp>
    </p:spTree>
    <p:extLst>
      <p:ext uri="{BB962C8B-B14F-4D97-AF65-F5344CB8AC3E}">
        <p14:creationId xmlns:p14="http://schemas.microsoft.com/office/powerpoint/2010/main" val="1295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8A79A9-CDD6-460A-9C0C-20B70BA268B1}" type="datetimeFigureOut">
              <a:rPr lang="en-US" smtClean="0"/>
              <a:t>10/25/2018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54F9EE-FF5D-404F-9F0B-C6A2064A9CE1}" type="slidenum">
              <a:rPr lang="en-US" smtClean="0"/>
              <a:t>‹#›</a:t>
            </a:fld>
            <a:endParaRPr lang="en-US"/>
          </a:p>
        </p:txBody>
      </p:sp>
    </p:spTree>
    <p:extLst>
      <p:ext uri="{BB962C8B-B14F-4D97-AF65-F5344CB8AC3E}">
        <p14:creationId xmlns:p14="http://schemas.microsoft.com/office/powerpoint/2010/main" val="173490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8A79A9-CDD6-460A-9C0C-20B70BA268B1}" type="datetimeFigureOut">
              <a:rPr lang="en-US" smtClean="0"/>
              <a:t>10/25/2018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54F9EE-FF5D-404F-9F0B-C6A2064A9CE1}" type="slidenum">
              <a:rPr lang="en-US" smtClean="0"/>
              <a:t>‹#›</a:t>
            </a:fld>
            <a:endParaRPr lang="en-US"/>
          </a:p>
        </p:txBody>
      </p:sp>
    </p:spTree>
    <p:extLst>
      <p:ext uri="{BB962C8B-B14F-4D97-AF65-F5344CB8AC3E}">
        <p14:creationId xmlns:p14="http://schemas.microsoft.com/office/powerpoint/2010/main" val="1068826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A79A9-CDD6-460A-9C0C-20B70BA268B1}" type="datetimeFigureOut">
              <a:rPr lang="en-US" smtClean="0"/>
              <a:t>10/25/2018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54F9EE-FF5D-404F-9F0B-C6A2064A9CE1}" type="slidenum">
              <a:rPr lang="en-US" smtClean="0"/>
              <a:t>‹#›</a:t>
            </a:fld>
            <a:endParaRPr lang="en-US"/>
          </a:p>
        </p:txBody>
      </p:sp>
    </p:spTree>
    <p:extLst>
      <p:ext uri="{BB962C8B-B14F-4D97-AF65-F5344CB8AC3E}">
        <p14:creationId xmlns:p14="http://schemas.microsoft.com/office/powerpoint/2010/main" val="3389731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18A79A9-CDD6-460A-9C0C-20B70BA268B1}" type="datetimeFigureOut">
              <a:rPr lang="en-US" smtClean="0"/>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54F9EE-FF5D-404F-9F0B-C6A2064A9CE1}" type="slidenum">
              <a:rPr lang="en-US" smtClean="0"/>
              <a:t>‹#›</a:t>
            </a:fld>
            <a:endParaRPr lang="en-US"/>
          </a:p>
        </p:txBody>
      </p:sp>
    </p:spTree>
    <p:extLst>
      <p:ext uri="{BB962C8B-B14F-4D97-AF65-F5344CB8AC3E}">
        <p14:creationId xmlns:p14="http://schemas.microsoft.com/office/powerpoint/2010/main" val="4121238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18A79A9-CDD6-460A-9C0C-20B70BA268B1}" type="datetimeFigureOut">
              <a:rPr lang="en-US" smtClean="0"/>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54F9EE-FF5D-404F-9F0B-C6A2064A9CE1}" type="slidenum">
              <a:rPr lang="en-US" smtClean="0"/>
              <a:t>‹#›</a:t>
            </a:fld>
            <a:endParaRPr lang="en-US"/>
          </a:p>
        </p:txBody>
      </p:sp>
    </p:spTree>
    <p:extLst>
      <p:ext uri="{BB962C8B-B14F-4D97-AF65-F5344CB8AC3E}">
        <p14:creationId xmlns:p14="http://schemas.microsoft.com/office/powerpoint/2010/main" val="2610407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318A79A9-CDD6-460A-9C0C-20B70BA268B1}" type="datetimeFigureOut">
              <a:rPr lang="en-US" smtClean="0"/>
              <a:t>10/25/2018</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454F9EE-FF5D-404F-9F0B-C6A2064A9CE1}" type="slidenum">
              <a:rPr lang="en-US" smtClean="0"/>
              <a:t>‹#›</a:t>
            </a:fld>
            <a:endParaRPr lang="en-US"/>
          </a:p>
        </p:txBody>
      </p:sp>
    </p:spTree>
    <p:extLst>
      <p:ext uri="{BB962C8B-B14F-4D97-AF65-F5344CB8AC3E}">
        <p14:creationId xmlns:p14="http://schemas.microsoft.com/office/powerpoint/2010/main" val="3092630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894FC-A6EA-4369-8DC7-69861BC01B4C}"/>
              </a:ext>
            </a:extLst>
          </p:cNvPr>
          <p:cNvSpPr>
            <a:spLocks noGrp="1"/>
          </p:cNvSpPr>
          <p:nvPr>
            <p:ph type="ctrTitle"/>
          </p:nvPr>
        </p:nvSpPr>
        <p:spPr>
          <a:xfrm>
            <a:off x="211015" y="140678"/>
            <a:ext cx="6132635" cy="900332"/>
          </a:xfrm>
        </p:spPr>
        <p:txBody>
          <a:bodyPr>
            <a:normAutofit fontScale="90000"/>
          </a:bodyPr>
          <a:lstStyle/>
          <a:p>
            <a:r>
              <a:rPr lang="en-US" dirty="0">
                <a:latin typeface="Century Schoolbook" panose="02040604050505020304" pitchFamily="18" charset="0"/>
              </a:rPr>
              <a:t>Murdock </a:t>
            </a:r>
            <a:r>
              <a:rPr lang="en-US" dirty="0">
                <a:solidFill>
                  <a:srgbClr val="FF0000"/>
                </a:solidFill>
                <a:latin typeface="Century Schoolbook" panose="02040604050505020304" pitchFamily="18" charset="0"/>
              </a:rPr>
              <a:t>BYOD</a:t>
            </a:r>
            <a:r>
              <a:rPr lang="en-US" dirty="0">
                <a:latin typeface="Century Schoolbook" panose="02040604050505020304" pitchFamily="18" charset="0"/>
              </a:rPr>
              <a:t> Policies</a:t>
            </a:r>
          </a:p>
        </p:txBody>
      </p:sp>
      <p:sp>
        <p:nvSpPr>
          <p:cNvPr id="4" name="TextBox 3">
            <a:extLst>
              <a:ext uri="{FF2B5EF4-FFF2-40B4-BE49-F238E27FC236}">
                <a16:creationId xmlns:a16="http://schemas.microsoft.com/office/drawing/2014/main" id="{B0698380-E186-4EA6-92E0-1BE04EC8AB10}"/>
              </a:ext>
            </a:extLst>
          </p:cNvPr>
          <p:cNvSpPr txBox="1"/>
          <p:nvPr/>
        </p:nvSpPr>
        <p:spPr>
          <a:xfrm>
            <a:off x="211015" y="1263207"/>
            <a:ext cx="6443004" cy="7232749"/>
          </a:xfrm>
          <a:prstGeom prst="rect">
            <a:avLst/>
          </a:prstGeom>
          <a:noFill/>
        </p:spPr>
        <p:txBody>
          <a:bodyPr wrap="square" rtlCol="0">
            <a:spAutoFit/>
          </a:bodyPr>
          <a:lstStyle/>
          <a:p>
            <a:r>
              <a:rPr lang="en-US" sz="1600" dirty="0"/>
              <a:t>BYOD (Bring Your Own Device)  is an initiative that will allow students to bring their own personal devices to school and use them for educational purposes under the direction of a teacher or administrator.  Students should only use the CCSD Wireless network while at school.  Students will receive direct instruction in Digital Citizenship.  Teacher who implement the BYOD initiative in their classrooms will become BYOD certified educators by CCDS the same school year they begin the implementation.</a:t>
            </a:r>
          </a:p>
          <a:p>
            <a:endParaRPr lang="en-US" sz="1600" dirty="0"/>
          </a:p>
          <a:p>
            <a:r>
              <a:rPr lang="en-US" sz="1600" b="1" dirty="0"/>
              <a:t>Acceptable Use:</a:t>
            </a:r>
          </a:p>
          <a:p>
            <a:pPr marL="342900" indent="-342900">
              <a:buAutoNum type="arabicPeriod"/>
            </a:pPr>
            <a:r>
              <a:rPr lang="en-US" sz="1600" dirty="0"/>
              <a:t>It is a privilege, not a right.</a:t>
            </a:r>
          </a:p>
          <a:p>
            <a:pPr marL="342900" indent="-342900">
              <a:buAutoNum type="arabicPeriod"/>
            </a:pPr>
            <a:r>
              <a:rPr lang="en-US" sz="1600" dirty="0"/>
              <a:t>While on school grounds, BYOD devices may only be used for educational purposes.  This includes before and after school times.</a:t>
            </a:r>
          </a:p>
          <a:p>
            <a:pPr marL="342900" indent="-342900">
              <a:buAutoNum type="arabicPeriod"/>
            </a:pPr>
            <a:r>
              <a:rPr lang="en-US" sz="1600" dirty="0"/>
              <a:t>Devices may only be used at teacher approved times.</a:t>
            </a:r>
          </a:p>
          <a:p>
            <a:pPr marL="342900" indent="-342900">
              <a:buAutoNum type="arabicPeriod"/>
            </a:pPr>
            <a:r>
              <a:rPr lang="en-US" sz="1600" dirty="0"/>
              <a:t>Students should ask their teacher for approval before playing any education games.</a:t>
            </a:r>
          </a:p>
          <a:p>
            <a:pPr marL="342900" indent="-342900">
              <a:buFontTx/>
              <a:buAutoNum type="arabicPeriod"/>
            </a:pPr>
            <a:r>
              <a:rPr lang="en-US" sz="1600" dirty="0"/>
              <a:t>Students shall not distribute or display any inappropriate material.  See the CCSD Acceptable Use Policy for additional information.</a:t>
            </a:r>
          </a:p>
          <a:p>
            <a:pPr marL="342900" indent="-342900">
              <a:buAutoNum type="arabicPeriod"/>
            </a:pPr>
            <a:endParaRPr lang="en-US" sz="1600" dirty="0"/>
          </a:p>
          <a:p>
            <a:r>
              <a:rPr lang="en-US" sz="1600" b="1" dirty="0"/>
              <a:t>Consequences for misuse:</a:t>
            </a:r>
          </a:p>
          <a:p>
            <a:r>
              <a:rPr lang="en-US" sz="1600" dirty="0"/>
              <a:t>1</a:t>
            </a:r>
            <a:r>
              <a:rPr lang="en-US" sz="1600" baseline="30000" dirty="0"/>
              <a:t>st</a:t>
            </a:r>
            <a:r>
              <a:rPr lang="en-US" sz="1600" dirty="0"/>
              <a:t> offence – Students must complete the appropriate Digital Citizenship module again before getting the privilege back.</a:t>
            </a:r>
          </a:p>
          <a:p>
            <a:r>
              <a:rPr lang="en-US" sz="1600" dirty="0"/>
              <a:t>2</a:t>
            </a:r>
            <a:r>
              <a:rPr lang="en-US" sz="1600" baseline="30000" dirty="0"/>
              <a:t>nd</a:t>
            </a:r>
            <a:r>
              <a:rPr lang="en-US" sz="1600" dirty="0"/>
              <a:t> offence – Student will lose the privilege for a month.  The teacher will contact the parents for a conference.</a:t>
            </a:r>
          </a:p>
          <a:p>
            <a:r>
              <a:rPr lang="en-US" sz="1600" dirty="0"/>
              <a:t>3</a:t>
            </a:r>
            <a:r>
              <a:rPr lang="en-US" sz="1600" baseline="30000" dirty="0"/>
              <a:t>rd</a:t>
            </a:r>
            <a:r>
              <a:rPr lang="en-US" sz="1600" dirty="0"/>
              <a:t> offence – Student will lose the privilege for the remainder of the school year.  The student will be referred to administration and parents will be contacted.</a:t>
            </a:r>
          </a:p>
          <a:p>
            <a:endParaRPr lang="en-US" sz="1600" dirty="0"/>
          </a:p>
          <a:p>
            <a:r>
              <a:rPr lang="en-US" sz="1600" dirty="0"/>
              <a:t>All devices should be clearly labeled on the outside with the student’s first and last name and the homeroom teacher’s name.</a:t>
            </a:r>
          </a:p>
        </p:txBody>
      </p:sp>
    </p:spTree>
    <p:extLst>
      <p:ext uri="{BB962C8B-B14F-4D97-AF65-F5344CB8AC3E}">
        <p14:creationId xmlns:p14="http://schemas.microsoft.com/office/powerpoint/2010/main" val="19353412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7533</TotalTime>
  <Words>267</Words>
  <Application>Microsoft Office PowerPoint</Application>
  <PresentationFormat>On-screen Show (4:3)</PresentationFormat>
  <Paragraphs>18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Schoolbook</vt:lpstr>
      <vt:lpstr>Office Theme</vt:lpstr>
      <vt:lpstr>Murdock BYOD Policies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Murdock BYOD Policies (Bring Your Own Device)</dc:title>
  <dc:creator>Brenda Speir</dc:creator>
  <cp:lastModifiedBy>Brenda Speir</cp:lastModifiedBy>
  <cp:revision>7</cp:revision>
  <cp:lastPrinted>2018-10-25T19:34:20Z</cp:lastPrinted>
  <dcterms:created xsi:type="dcterms:W3CDTF">2018-10-25T13:21:52Z</dcterms:created>
  <dcterms:modified xsi:type="dcterms:W3CDTF">2018-10-30T18:55:28Z</dcterms:modified>
</cp:coreProperties>
</file>